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04" r:id="rId1"/>
  </p:sldMasterIdLst>
  <p:sldIdLst>
    <p:sldId id="256" r:id="rId2"/>
    <p:sldId id="283" r:id="rId3"/>
    <p:sldId id="284" r:id="rId4"/>
    <p:sldId id="285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6A155-5C99-47AA-BA48-8E11419D2EE5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5026E-6CB4-4516-AF61-D4DDAD61676F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6A155-5C99-47AA-BA48-8E11419D2EE5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5026E-6CB4-4516-AF61-D4DDAD61676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6A155-5C99-47AA-BA48-8E11419D2EE5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5026E-6CB4-4516-AF61-D4DDAD61676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6A155-5C99-47AA-BA48-8E11419D2EE5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5026E-6CB4-4516-AF61-D4DDAD61676F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6A155-5C99-47AA-BA48-8E11419D2EE5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5026E-6CB4-4516-AF61-D4DDAD61676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6A155-5C99-47AA-BA48-8E11419D2EE5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5026E-6CB4-4516-AF61-D4DDAD61676F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6A155-5C99-47AA-BA48-8E11419D2EE5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5026E-6CB4-4516-AF61-D4DDAD61676F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6A155-5C99-47AA-BA48-8E11419D2EE5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5026E-6CB4-4516-AF61-D4DDAD61676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6A155-5C99-47AA-BA48-8E11419D2EE5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5026E-6CB4-4516-AF61-D4DDAD61676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6A155-5C99-47AA-BA48-8E11419D2EE5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5026E-6CB4-4516-AF61-D4DDAD61676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6A155-5C99-47AA-BA48-8E11419D2EE5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5026E-6CB4-4516-AF61-D4DDAD61676F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0D6A155-5C99-47AA-BA48-8E11419D2EE5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8A5026E-6CB4-4516-AF61-D4DDAD61676F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981200" y="3962400"/>
            <a:ext cx="5637010" cy="882119"/>
          </a:xfrm>
        </p:spPr>
        <p:txBody>
          <a:bodyPr/>
          <a:lstStyle/>
          <a:p>
            <a:pPr algn="ctr"/>
            <a:r>
              <a:rPr lang="ar-IQ" dirty="0" smtClean="0"/>
              <a:t>المرحلة الثانية</a:t>
            </a:r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66800" y="1752600"/>
            <a:ext cx="7175351" cy="1793167"/>
          </a:xfrm>
        </p:spPr>
        <p:txBody>
          <a:bodyPr/>
          <a:lstStyle/>
          <a:p>
            <a:r>
              <a:rPr lang="ar-IQ" dirty="0" smtClean="0"/>
              <a:t>المحاضرة </a:t>
            </a:r>
            <a:r>
              <a:rPr lang="ar-IQ" dirty="0" smtClean="0"/>
              <a:t>الثالثة عشر </a:t>
            </a:r>
            <a:r>
              <a:rPr lang="ar-IQ" dirty="0" smtClean="0"/>
              <a:t>الاختبارات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3247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467600" cy="5669280"/>
          </a:xfrm>
        </p:spPr>
        <p:txBody>
          <a:bodyPr>
            <a:normAutofit/>
          </a:bodyPr>
          <a:lstStyle/>
          <a:p>
            <a:r>
              <a:rPr lang="ar-SA" dirty="0"/>
              <a:t> 3- التقويم التجميعي ( </a:t>
            </a:r>
            <a:r>
              <a:rPr lang="ar-SA" dirty="0" err="1"/>
              <a:t>النهائى</a:t>
            </a:r>
            <a:r>
              <a:rPr lang="ar-SA" dirty="0"/>
              <a:t> ) : أن التقويم </a:t>
            </a:r>
            <a:r>
              <a:rPr lang="ar-SA" dirty="0" err="1"/>
              <a:t>التجميعى</a:t>
            </a:r>
            <a:r>
              <a:rPr lang="ar-SA" dirty="0"/>
              <a:t> موجه نحو الحكم على مدى إحراز الدارس لنواتج التعلم </a:t>
            </a:r>
            <a:r>
              <a:rPr lang="ar-SA" dirty="0" err="1"/>
              <a:t>فى</a:t>
            </a:r>
            <a:r>
              <a:rPr lang="ar-SA" dirty="0"/>
              <a:t> البرنامج ككل أو </a:t>
            </a:r>
            <a:r>
              <a:rPr lang="ar-SA" dirty="0" err="1"/>
              <a:t>فى</a:t>
            </a:r>
            <a:r>
              <a:rPr lang="ar-SA" dirty="0"/>
              <a:t> جزء </a:t>
            </a:r>
            <a:r>
              <a:rPr lang="ar-SA" dirty="0" err="1"/>
              <a:t>رئيسى</a:t>
            </a:r>
            <a:r>
              <a:rPr lang="ar-SA" dirty="0"/>
              <a:t> فيه وذلك بهدف اتخاذ قرارات عملية قبل نقل الدارس إلى مستوى جديد أو تخرجه أو منحه شهادة أو إجازة ويمكن أن نلخص أغراض هذا النوع من التقويم فيما يلى </a:t>
            </a:r>
            <a:endParaRPr lang="en-US" dirty="0"/>
          </a:p>
          <a:p>
            <a:r>
              <a:rPr lang="ar-SA" dirty="0"/>
              <a:t>1- الوظيفة الرئيسية للتقويم </a:t>
            </a:r>
            <a:r>
              <a:rPr lang="ar-SA" dirty="0" err="1"/>
              <a:t>التجميعى</a:t>
            </a:r>
            <a:r>
              <a:rPr lang="ar-SA" dirty="0"/>
              <a:t> </a:t>
            </a:r>
            <a:r>
              <a:rPr lang="ar-SA" dirty="0" err="1"/>
              <a:t>هى</a:t>
            </a:r>
            <a:r>
              <a:rPr lang="ar-SA" dirty="0"/>
              <a:t> الحكم ويشمل ذلك إعطاء الدرجات والتقديرات وما إلى ذلك </a:t>
            </a:r>
            <a:endParaRPr lang="en-US" dirty="0"/>
          </a:p>
          <a:p>
            <a:r>
              <a:rPr lang="ar-SA" dirty="0"/>
              <a:t>2-يفيد </a:t>
            </a:r>
            <a:r>
              <a:rPr lang="ar-SA" dirty="0" err="1"/>
              <a:t>فى</a:t>
            </a:r>
            <a:r>
              <a:rPr lang="ar-SA" dirty="0"/>
              <a:t> اتخاذ القرارات العملية مثل الانتقال من مستوى لآخر .</a:t>
            </a:r>
            <a:endParaRPr lang="en-US" dirty="0"/>
          </a:p>
          <a:p>
            <a:r>
              <a:rPr lang="ar-SA" dirty="0"/>
              <a:t>3-تعتبر نتائجه نقطة بدء ملائمة لتعلم لاحق </a:t>
            </a:r>
            <a:r>
              <a:rPr lang="ar-SA" dirty="0" err="1"/>
              <a:t>أى</a:t>
            </a:r>
            <a:r>
              <a:rPr lang="ar-SA" dirty="0"/>
              <a:t> أن نتائجه قد تعتبر نوعاً من التقويم </a:t>
            </a:r>
            <a:r>
              <a:rPr lang="ar-SA" dirty="0" err="1"/>
              <a:t>المبدئى</a:t>
            </a:r>
            <a:r>
              <a:rPr lang="ar-SA" dirty="0"/>
              <a:t> لهذا التعلم الجديد كما قد يقوم بدور التقويم </a:t>
            </a:r>
            <a:r>
              <a:rPr lang="ar-SA" dirty="0" err="1"/>
              <a:t>التكوينى</a:t>
            </a:r>
            <a:r>
              <a:rPr lang="ar-SA" dirty="0"/>
              <a:t> وخاصة </a:t>
            </a:r>
            <a:r>
              <a:rPr lang="ar-SA" dirty="0" err="1"/>
              <a:t>فى</a:t>
            </a:r>
            <a:r>
              <a:rPr lang="ar-SA" dirty="0"/>
              <a:t> مواقف التعلم المستمر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4880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543800" cy="5745480"/>
          </a:xfrm>
        </p:spPr>
        <p:txBody>
          <a:bodyPr>
            <a:normAutofit fontScale="92500"/>
          </a:bodyPr>
          <a:lstStyle/>
          <a:p>
            <a:r>
              <a:rPr lang="ar-SA" dirty="0"/>
              <a:t>- يقوم بدور التغذية الراجعة إلا أن ذلك يتطلب أن تكون معلومات هذا النوع من التقويم أكثر تفصيلاً ولا نعتمد على مجرد حكم كلى أو تقدير عام .</a:t>
            </a:r>
            <a:endParaRPr lang="en-US" dirty="0"/>
          </a:p>
          <a:p>
            <a:r>
              <a:rPr lang="ar-SA" dirty="0"/>
              <a:t>5- المقارنة بين المجموعات المختلفة والأفراد المختلفين </a:t>
            </a:r>
            <a:r>
              <a:rPr lang="ar-SA" dirty="0" err="1"/>
              <a:t>فى</a:t>
            </a:r>
            <a:r>
              <a:rPr lang="ar-SA" dirty="0"/>
              <a:t> نواتج التعلم وذلك لتقديم هذه النواتج </a:t>
            </a:r>
            <a:r>
              <a:rPr lang="ar-SA" dirty="0" err="1"/>
              <a:t>فى</a:t>
            </a:r>
            <a:r>
              <a:rPr lang="ar-SA" dirty="0"/>
              <a:t> ضوء مختلف الطرق والأساليب والاستراتيجيات والمواد ومختلف أنماط الدارسين والمدرسين . </a:t>
            </a:r>
            <a:endParaRPr lang="en-US" dirty="0"/>
          </a:p>
          <a:p>
            <a:r>
              <a:rPr lang="ar-SA" b="1" dirty="0"/>
              <a:t>ثالثا: التقويم من حيث القائمين به:</a:t>
            </a:r>
            <a:endParaRPr lang="en-US" dirty="0"/>
          </a:p>
          <a:p>
            <a:r>
              <a:rPr lang="ar-SA" dirty="0"/>
              <a:t>1- </a:t>
            </a:r>
            <a:r>
              <a:rPr lang="ar-SA" b="1" dirty="0"/>
              <a:t>التقويم الداخلي:</a:t>
            </a:r>
            <a:r>
              <a:rPr lang="ar-SA" dirty="0"/>
              <a:t> وهو التقويم الذي يتم من قبل الأفراد الذين ينتمون إلى نفس المؤسسة ويغلب استخدامه في التقويم البنائي ويمكن استخدامه في التقويم الختامي.</a:t>
            </a:r>
            <a:endParaRPr lang="en-US" dirty="0"/>
          </a:p>
          <a:p>
            <a:r>
              <a:rPr lang="ar-SA" dirty="0"/>
              <a:t>2- </a:t>
            </a:r>
            <a:r>
              <a:rPr lang="ar-SA" b="1" dirty="0"/>
              <a:t>التقويم الخارجي</a:t>
            </a:r>
            <a:r>
              <a:rPr lang="ar-SA" dirty="0"/>
              <a:t> :وهو التقويم الذي يتم من قبل أفراد من خارج دائرة العمل ولكنهم ينتمون لنفس العمل مثل تقييم الامتحانات الوزارية ويستخدم غالبا في التقويم </a:t>
            </a:r>
            <a:r>
              <a:rPr lang="ar-SA" dirty="0" err="1"/>
              <a:t>الختامي.ويمكن</a:t>
            </a:r>
            <a:r>
              <a:rPr lang="ar-SA" dirty="0"/>
              <a:t> استخدامه في التقويم البنائي.</a:t>
            </a:r>
            <a:endParaRPr lang="en-US" dirty="0"/>
          </a:p>
          <a:p>
            <a:r>
              <a:rPr lang="ar-SA" dirty="0"/>
              <a:t>3-التقويم المختلط (الداخلي – الخارجي): وهو التقويم الذي يضم افراد من داخل وخارج المؤسسة وهو يشمل النوعين السابقين من التقويم.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7381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239000" cy="5516880"/>
          </a:xfrm>
        </p:spPr>
        <p:txBody>
          <a:bodyPr>
            <a:normAutofit fontScale="92500" lnSpcReduction="10000"/>
          </a:bodyPr>
          <a:lstStyle/>
          <a:p>
            <a:r>
              <a:rPr lang="ar-SA" b="1" dirty="0"/>
              <a:t>أهمية التقويم بالجانب الرياضي :</a:t>
            </a:r>
            <a:endParaRPr lang="en-US" dirty="0"/>
          </a:p>
          <a:p>
            <a:r>
              <a:rPr lang="ar-SA" dirty="0"/>
              <a:t>1- يعتبر أساسا لوضع التخطيط السليم للمستقبل .</a:t>
            </a:r>
            <a:endParaRPr lang="en-US" dirty="0"/>
          </a:p>
          <a:p>
            <a:r>
              <a:rPr lang="ar-SA" dirty="0"/>
              <a:t>2- يعتبر مؤشرا لتحديد مدى ملائمة وحدات التدريس أو التدريب لإمكانية الطلبة أو اللاعبين . </a:t>
            </a:r>
            <a:endParaRPr lang="en-US" dirty="0"/>
          </a:p>
          <a:p>
            <a:r>
              <a:rPr lang="ar-SA" b="1" dirty="0"/>
              <a:t>وظائف التقويم </a:t>
            </a:r>
            <a:endParaRPr lang="en-US" dirty="0"/>
          </a:p>
          <a:p>
            <a:r>
              <a:rPr lang="ar-SA" dirty="0"/>
              <a:t>يؤدي التقويم وظائف متعددة في العملية التعليمية و في مقدمة هذه الوظائف</a:t>
            </a:r>
            <a:endParaRPr lang="en-US" dirty="0"/>
          </a:p>
          <a:p>
            <a:r>
              <a:rPr lang="en-US" dirty="0"/>
              <a:t>1. </a:t>
            </a:r>
            <a:r>
              <a:rPr lang="ar-SA" dirty="0"/>
              <a:t>-الحكم على قيمة الأهداف التعليمية التي تتبناها المدرسة و التأكد من مراعاتها لخصائص و طبيعة الفرد المتعلم و لفلسفة وحاجات المجتمع و طبيعة المادة الدراسية كما يساعد التقويم على وضوح هذه الأهداف ودقتها وترتيبها حسب الأولوية</a:t>
            </a:r>
            <a:endParaRPr lang="en-US" dirty="0"/>
          </a:p>
          <a:p>
            <a:r>
              <a:rPr lang="en-US" dirty="0"/>
              <a:t>-2. </a:t>
            </a:r>
            <a:r>
              <a:rPr lang="ar-SA" dirty="0"/>
              <a:t>اكتشاف نواحي الضعف و القوة و تصحيح المسار الذي تسير فيه العملية التعليمية وهذا يؤكد الوظيفة التشخيصية العلاجية معا للتقويم التربوي</a:t>
            </a:r>
            <a:endParaRPr lang="en-US" dirty="0"/>
          </a:p>
          <a:p>
            <a:r>
              <a:rPr lang="en-US" dirty="0"/>
              <a:t>-3</a:t>
            </a:r>
            <a:r>
              <a:rPr lang="ar-SA" dirty="0"/>
              <a:t>مساعدة المعلم على معرفة تلاميذه فردا فردا و الوقوف على قدراتهم و مشكلاتهم وبهذا يتحقق مبدأ الفروق الفردية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2918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دفق الهواء">
  <a:themeElements>
    <a:clrScheme name="دفق الهوا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دفق الهوا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فق الهوا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390</Words>
  <Application>Microsoft Office PowerPoint</Application>
  <PresentationFormat>عرض على الشاشة (3:4)‏</PresentationFormat>
  <Paragraphs>20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دفق الهواء</vt:lpstr>
      <vt:lpstr>المحاضرة الثالثة عشر الاختبارات</vt:lpstr>
      <vt:lpstr>عرض تقديمي في PowerPoint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الاولى الاختبارات</dc:title>
  <dc:creator>DR.Ahmed Saker 2o1O</dc:creator>
  <cp:lastModifiedBy>DR.Ahmed Saker 2o1O</cp:lastModifiedBy>
  <cp:revision>39</cp:revision>
  <dcterms:created xsi:type="dcterms:W3CDTF">2018-12-12T18:24:25Z</dcterms:created>
  <dcterms:modified xsi:type="dcterms:W3CDTF">2018-12-12T20:28:22Z</dcterms:modified>
</cp:coreProperties>
</file>